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906" r:id="rId3"/>
    <p:sldId id="907" r:id="rId4"/>
    <p:sldId id="842" r:id="rId5"/>
    <p:sldId id="896" r:id="rId6"/>
    <p:sldId id="910" r:id="rId7"/>
    <p:sldId id="752" r:id="rId8"/>
    <p:sldId id="912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7" r:id="rId24"/>
    <p:sldId id="768" r:id="rId25"/>
    <p:sldId id="769" r:id="rId26"/>
    <p:sldId id="770" r:id="rId27"/>
    <p:sldId id="771" r:id="rId28"/>
    <p:sldId id="772" r:id="rId29"/>
    <p:sldId id="773" r:id="rId30"/>
    <p:sldId id="774" r:id="rId31"/>
    <p:sldId id="911" r:id="rId32"/>
    <p:sldId id="913" r:id="rId33"/>
    <p:sldId id="914" r:id="rId34"/>
    <p:sldId id="915" r:id="rId35"/>
    <p:sldId id="917" r:id="rId36"/>
    <p:sldId id="918" r:id="rId37"/>
    <p:sldId id="919" r:id="rId38"/>
    <p:sldId id="920" r:id="rId39"/>
    <p:sldId id="921" r:id="rId40"/>
    <p:sldId id="922" r:id="rId41"/>
    <p:sldId id="908" r:id="rId42"/>
    <p:sldId id="923" r:id="rId43"/>
  </p:sldIdLst>
  <p:sldSz cx="9144000" cy="6858000" type="screen4x3"/>
  <p:notesSz cx="6797675" cy="9926638"/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00FF00"/>
    <a:srgbClr val="000000"/>
    <a:srgbClr val="EBDEC9"/>
    <a:srgbClr val="BE3A3A"/>
    <a:srgbClr val="806858"/>
    <a:srgbClr val="73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8361" autoAdjust="0"/>
  </p:normalViewPr>
  <p:slideViewPr>
    <p:cSldViewPr>
      <p:cViewPr varScale="1">
        <p:scale>
          <a:sx n="82" d="100"/>
          <a:sy n="82" d="100"/>
        </p:scale>
        <p:origin x="1402" y="86"/>
      </p:cViewPr>
      <p:guideLst>
        <p:guide orient="horz" pos="430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notesViewPr>
    <p:cSldViewPr>
      <p:cViewPr varScale="1">
        <p:scale>
          <a:sx n="57" d="100"/>
          <a:sy n="57" d="100"/>
        </p:scale>
        <p:origin x="-1836" y="-84"/>
      </p:cViewPr>
      <p:guideLst>
        <p:guide orient="horz" pos="3127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260D01-227B-43E1-94BF-0B6B7C86EE3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39A2B6A-FBA7-4BC0-9B3E-A5B9F96A0C1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Canvas"/>
          <p:cNvSpPr>
            <a:spLocks noChangeArrowheads="1"/>
          </p:cNvSpPr>
          <p:nvPr userDrawn="1"/>
        </p:nvSpPr>
        <p:spPr bwMode="white">
          <a:xfrm>
            <a:off x="550863" y="4763"/>
            <a:ext cx="8640762" cy="68929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5" name="Picture 3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-36513" y="0"/>
            <a:ext cx="1181101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-23813" y="4017963"/>
            <a:ext cx="1211263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 descr="Canvas"/>
          <p:cNvSpPr>
            <a:spLocks noChangeArrowheads="1"/>
          </p:cNvSpPr>
          <p:nvPr userDrawn="1"/>
        </p:nvSpPr>
        <p:spPr bwMode="white">
          <a:xfrm>
            <a:off x="539750" y="0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8" name="Rectangle 4" descr="Canvas"/>
          <p:cNvSpPr>
            <a:spLocks noChangeArrowheads="1"/>
          </p:cNvSpPr>
          <p:nvPr userDrawn="1"/>
        </p:nvSpPr>
        <p:spPr bwMode="white">
          <a:xfrm>
            <a:off x="582613" y="6707188"/>
            <a:ext cx="1041400" cy="1889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9" name="Rectangle 4" descr="Canvas"/>
          <p:cNvSpPr>
            <a:spLocks noChangeArrowheads="1"/>
          </p:cNvSpPr>
          <p:nvPr userDrawn="1"/>
        </p:nvSpPr>
        <p:spPr bwMode="white">
          <a:xfrm>
            <a:off x="1042988" y="4221163"/>
            <a:ext cx="576262" cy="2159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" name="Rectangle 4" descr="Canvas"/>
          <p:cNvSpPr>
            <a:spLocks noChangeArrowheads="1"/>
          </p:cNvSpPr>
          <p:nvPr userDrawn="1"/>
        </p:nvSpPr>
        <p:spPr bwMode="white">
          <a:xfrm>
            <a:off x="611188" y="4221163"/>
            <a:ext cx="576262" cy="6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1" name="Rectangle 4" descr="Canvas"/>
          <p:cNvSpPr>
            <a:spLocks noChangeArrowheads="1"/>
          </p:cNvSpPr>
          <p:nvPr userDrawn="1"/>
        </p:nvSpPr>
        <p:spPr bwMode="white">
          <a:xfrm>
            <a:off x="582613" y="4221163"/>
            <a:ext cx="142875" cy="3603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2" name="Rectangle 4" descr="Canvas"/>
          <p:cNvSpPr>
            <a:spLocks noChangeArrowheads="1"/>
          </p:cNvSpPr>
          <p:nvPr userDrawn="1"/>
        </p:nvSpPr>
        <p:spPr bwMode="white">
          <a:xfrm>
            <a:off x="971550" y="4283075"/>
            <a:ext cx="215900" cy="1539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10842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22663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516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AD18D-EE60-45AB-9B92-49E2B08496C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7E7A8-F14B-42FA-A558-3F30ECFB86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38A59-C190-4615-A4F8-7883026CC6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66800" y="381000"/>
            <a:ext cx="76200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80AED-7EE1-4767-8416-B0BA005C72E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815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268413"/>
            <a:ext cx="3733800" cy="2222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643313"/>
            <a:ext cx="3733800" cy="2224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DCDC-E881-474B-A331-7BE3416267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3F876-A004-4157-8DFA-8947287857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71B8E-4303-4212-8612-CB623E26E3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7FC4-93D2-4A92-A1E1-F033239B64C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92706-1655-4DF6-A6C8-AD41CFF3717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8EA99-4C44-45B3-9C7D-4DD52C7DC4E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4FD8C-102E-4513-8292-E315F57F4DC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6F023-568E-4386-9D91-820BD20CCCF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DB38A-08E1-4201-9227-A72FAE209E4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ltGray">
          <a:xfrm>
            <a:off x="1042988" y="849313"/>
            <a:ext cx="81010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7" name="Picture 4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"/>
          <a:stretch>
            <a:fillRect/>
          </a:stretch>
        </p:blipFill>
        <p:spPr bwMode="ltGray">
          <a:xfrm>
            <a:off x="0" y="836613"/>
            <a:ext cx="1042988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5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0" y="4105275"/>
            <a:ext cx="105568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00150" y="20638"/>
            <a:ext cx="79438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981075"/>
            <a:ext cx="8101012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8063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04A934A1-3A04-43B1-A4E6-8746F596F150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086" name="Text Box 14"/>
          <p:cNvSpPr txBox="1">
            <a:spLocks noChangeArrowheads="1"/>
          </p:cNvSpPr>
          <p:nvPr userDrawn="1"/>
        </p:nvSpPr>
        <p:spPr bwMode="auto">
          <a:xfrm>
            <a:off x="-36513" y="608013"/>
            <a:ext cx="1187451" cy="157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华文行楷" panose="02010800040101010101" pitchFamily="2" charset="-122"/>
              </a:rPr>
              <a:t>电子科技大学</a:t>
            </a:r>
          </a:p>
        </p:txBody>
      </p:sp>
      <p:pic>
        <p:nvPicPr>
          <p:cNvPr id="1035" name="图片 12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763"/>
            <a:ext cx="61753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mirds.github.io/MH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3.xml"/><Relationship Id="rId7" Type="http://schemas.openxmlformats.org/officeDocument/2006/relationships/slide" Target="slide3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3.xml"/><Relationship Id="rId7" Type="http://schemas.openxmlformats.org/officeDocument/2006/relationships/slide" Target="slide3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978-3-030-59710-8_26.pdf" TargetMode="External"/><Relationship Id="rId2" Type="http://schemas.openxmlformats.org/officeDocument/2006/relationships/hyperlink" Target="https://www.cnipa.gov.cn/col/col192/index.html?uid=8599&amp;pageNum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&#30001;&#31185;&#20195;&#34920;&#25171;&#21253;&#21457;&#21040;&#25105;&#30340;&#37038;&#31665;jqi@uestc.edu.cn" TargetMode="External"/><Relationship Id="rId2" Type="http://schemas.openxmlformats.org/officeDocument/2006/relationships/hyperlink" Target="http://zlf-cqvip-com.vpn.uestc.edu.cn:8118/article/detail.aspx?id=00029HCIMNDG6JH0MLBG9JCP9Y&amp;from=zk_searc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hyperlink" Target="https://jinqijinqi.github.io/CompositionAndCommunication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7213" y="188913"/>
            <a:ext cx="8713788" cy="11525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《</a:t>
            </a:r>
            <a:r>
              <a:rPr kumimoji="1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专业写作与口头表达</a:t>
            </a: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》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4130" y="1773555"/>
            <a:ext cx="7016115" cy="272859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漆   进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电子科技大学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信息与通信工程学院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8455" y="4650740"/>
            <a:ext cx="6852285" cy="7867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ctr" eaLnBrk="1" hangingPunct="1">
              <a:spcBef>
                <a:spcPct val="20000"/>
              </a:spcBef>
              <a:buClrTx/>
              <a:buSzTx/>
              <a:buFontTx/>
              <a:defRPr/>
            </a:pPr>
            <a:r>
              <a:rPr lang="zh-CN" altLang="en-US" sz="4000" b="1" kern="0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专利</a:t>
            </a:r>
            <a:r>
              <a:rPr kumimoji="1" lang="zh-CN" altLang="en-US" sz="4000" b="1" kern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的写作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9D0DE-5F90-4C02-8518-B711F53E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57100"/>
            <a:ext cx="6645216" cy="3558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FA78F9-3C17-478D-9B9F-CE916963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84" y="4406487"/>
            <a:ext cx="3657392" cy="242534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95FB95-2EE0-44CC-B81C-DE3BEF3022BA}"/>
              </a:ext>
            </a:extLst>
          </p:cNvPr>
          <p:cNvCxnSpPr>
            <a:cxnSpLocks/>
          </p:cNvCxnSpPr>
          <p:nvPr/>
        </p:nvCxnSpPr>
        <p:spPr bwMode="auto">
          <a:xfrm>
            <a:off x="7596336" y="1124744"/>
            <a:ext cx="1439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62C930-39F9-4CD1-996B-3CBEFF99ED43}"/>
              </a:ext>
            </a:extLst>
          </p:cNvPr>
          <p:cNvCxnSpPr>
            <a:cxnSpLocks/>
          </p:cNvCxnSpPr>
          <p:nvPr/>
        </p:nvCxnSpPr>
        <p:spPr bwMode="auto">
          <a:xfrm>
            <a:off x="2498784" y="1340768"/>
            <a:ext cx="2721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7803FD-6C46-441C-BCB8-14F95C292642}"/>
              </a:ext>
            </a:extLst>
          </p:cNvPr>
          <p:cNvCxnSpPr>
            <a:cxnSpLocks/>
          </p:cNvCxnSpPr>
          <p:nvPr/>
        </p:nvCxnSpPr>
        <p:spPr bwMode="auto">
          <a:xfrm>
            <a:off x="5220072" y="1628800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52FD36-19E7-4257-A385-F5A8D752A589}"/>
              </a:ext>
            </a:extLst>
          </p:cNvPr>
          <p:cNvCxnSpPr>
            <a:cxnSpLocks/>
          </p:cNvCxnSpPr>
          <p:nvPr/>
        </p:nvCxnSpPr>
        <p:spPr bwMode="auto">
          <a:xfrm>
            <a:off x="2771800" y="2132856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452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27A7F-6381-4029-B44E-87D9D896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66430"/>
            <a:ext cx="6645216" cy="299492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2A7717-9E90-493F-95A4-92F6C2BBF855}"/>
              </a:ext>
            </a:extLst>
          </p:cNvPr>
          <p:cNvCxnSpPr>
            <a:cxnSpLocks/>
          </p:cNvCxnSpPr>
          <p:nvPr/>
        </p:nvCxnSpPr>
        <p:spPr bwMode="auto">
          <a:xfrm>
            <a:off x="2843808" y="1340768"/>
            <a:ext cx="9361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B3F9A-CA1E-4A4B-ACBF-41590FBDCF73}"/>
              </a:ext>
            </a:extLst>
          </p:cNvPr>
          <p:cNvCxnSpPr>
            <a:cxnSpLocks/>
          </p:cNvCxnSpPr>
          <p:nvPr/>
        </p:nvCxnSpPr>
        <p:spPr bwMode="auto">
          <a:xfrm>
            <a:off x="2781556" y="1628800"/>
            <a:ext cx="12143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B79F1A3-FB04-4997-BBFD-433F1B925F0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2132856"/>
            <a:ext cx="11521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DB9833-8149-4525-A824-29DBE8892177}"/>
              </a:ext>
            </a:extLst>
          </p:cNvPr>
          <p:cNvCxnSpPr>
            <a:cxnSpLocks/>
          </p:cNvCxnSpPr>
          <p:nvPr/>
        </p:nvCxnSpPr>
        <p:spPr bwMode="auto">
          <a:xfrm>
            <a:off x="2958929" y="2636912"/>
            <a:ext cx="11090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D9D926F-C36B-4FCE-BEBC-BD03469D6683}"/>
              </a:ext>
            </a:extLst>
          </p:cNvPr>
          <p:cNvCxnSpPr>
            <a:cxnSpLocks/>
          </p:cNvCxnSpPr>
          <p:nvPr/>
        </p:nvCxnSpPr>
        <p:spPr bwMode="auto">
          <a:xfrm>
            <a:off x="6516216" y="2852936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92D06BD-F5EB-4F0A-9E6B-5B00B63425C6}"/>
              </a:ext>
            </a:extLst>
          </p:cNvPr>
          <p:cNvCxnSpPr>
            <a:cxnSpLocks/>
          </p:cNvCxnSpPr>
          <p:nvPr/>
        </p:nvCxnSpPr>
        <p:spPr bwMode="auto">
          <a:xfrm>
            <a:off x="5181958" y="3087622"/>
            <a:ext cx="47016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505444B-78D9-4762-BEC3-CFFBADAA2C51}"/>
              </a:ext>
            </a:extLst>
          </p:cNvPr>
          <p:cNvCxnSpPr>
            <a:cxnSpLocks/>
          </p:cNvCxnSpPr>
          <p:nvPr/>
        </p:nvCxnSpPr>
        <p:spPr bwMode="auto">
          <a:xfrm>
            <a:off x="3246961" y="3365309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137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F0CCBF-A541-4987-95DD-E7F8BB3435BE}"/>
              </a:ext>
            </a:extLst>
          </p:cNvPr>
          <p:cNvSpPr txBox="1"/>
          <p:nvPr/>
        </p:nvSpPr>
        <p:spPr>
          <a:xfrm>
            <a:off x="899592" y="9087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 说明书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FCE739-49C0-405C-896D-DA9BEC5A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865012"/>
            <a:ext cx="5834878" cy="59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1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B2148-6EF4-40F6-A54D-8D545DB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65743"/>
            <a:ext cx="6035563" cy="27434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92E147-7A4A-41A6-BA4E-3366C93C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591939"/>
            <a:ext cx="59974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4C77A-3EF6-4A00-826F-0A6CADA6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90" y="836613"/>
            <a:ext cx="5997460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AC7DE-644E-418D-B7B4-5B836C4C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7" y="836613"/>
            <a:ext cx="6043184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A8AE6-4BD5-45AB-86BB-81925826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08720"/>
            <a:ext cx="6096528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E7125-7F94-4FF2-A073-5E600416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36613"/>
            <a:ext cx="6632028" cy="52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FBAC1-A550-4AF8-8AF2-2AD7F78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08720"/>
            <a:ext cx="598221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B31A3C-6CAC-48D1-992C-4F4C2052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8720"/>
            <a:ext cx="606604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51147"/>
            <a:ext cx="7943850" cy="815975"/>
          </a:xfrm>
        </p:spPr>
        <p:txBody>
          <a:bodyPr>
            <a:normAutofit fontScale="90000"/>
          </a:bodyPr>
          <a:lstStyle/>
          <a:p>
            <a:r>
              <a:rPr lang="en-US" sz="3100" b="1" i="0" dirty="0">
                <a:solidFill>
                  <a:srgbClr val="00693E"/>
                </a:solidFill>
                <a:effectLst/>
                <a:latin typeface="Helvetica Neue"/>
              </a:rPr>
              <a:t>D</a:t>
            </a:r>
            <a:r>
              <a:rPr lang="en-US" sz="3100" b="1" dirty="0">
                <a:solidFill>
                  <a:srgbClr val="00693E"/>
                </a:solidFill>
                <a:latin typeface="Helvetica Neue"/>
              </a:rPr>
              <a:t>ataset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and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Code (</a:t>
            </a:r>
            <a:r>
              <a:rPr lang="en-US" altLang="zh-CN" sz="3100" b="1" dirty="0" err="1">
                <a:solidFill>
                  <a:srgbClr val="00693E"/>
                </a:solidFill>
                <a:latin typeface="Helvetica Neue"/>
              </a:rPr>
              <a:t>Pytorch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)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for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Histopathological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Image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Analysis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24993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MHIST: A Minimalist Histopathology Image Analysis Dataset</a:t>
            </a:r>
            <a:endParaRPr lang="en-US" sz="2000" b="1" i="0" dirty="0">
              <a:solidFill>
                <a:srgbClr val="00693E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6A046-507B-4E66-949C-3B7E98B1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99032"/>
            <a:ext cx="4032448" cy="2322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F6C440-EB4D-417C-B92D-19A1CFDF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2099032"/>
            <a:ext cx="2594917" cy="240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73085-6FAA-4BE6-8DC3-82A81E2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54759"/>
            <a:ext cx="4202167" cy="18705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7B38DB-ED5D-4062-AD27-F3FFCF9E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04" y="4599487"/>
            <a:ext cx="4257161" cy="19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6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5AADAE-5190-4ADE-8F19-771A5DFD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62171"/>
            <a:ext cx="5997460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D282A-7F3F-4EDA-8270-AB986BBB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8" y="883699"/>
            <a:ext cx="604318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972EBE-2CCD-4454-B646-24786CBF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1" y="908720"/>
            <a:ext cx="6104149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8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E831A-C658-4092-949B-C48FAE1F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41" y="836613"/>
            <a:ext cx="599746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7709-0BFF-4A95-B504-7249C4A5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42" y="836613"/>
            <a:ext cx="602032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AC58B-5F27-4C08-AA9A-17C501A3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79201"/>
            <a:ext cx="617273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546683-1951-4C50-8D7B-DDA7774A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36613"/>
            <a:ext cx="5387807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3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649FA-240A-46D7-A807-B330F02B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5" y="1100888"/>
            <a:ext cx="4496190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0BF24-5687-4C90-A0C3-1A9220B2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2" y="1287594"/>
            <a:ext cx="5014395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41998B-1032-4BAC-B253-4BBF6A53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0728"/>
            <a:ext cx="5700254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0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23EA-6333-4C4A-ADEF-EC0202FE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slide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565CAC-42BA-4883-9A7E-E271AEFD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0" y="1196752"/>
            <a:ext cx="9182210" cy="4655668"/>
          </a:xfrm>
        </p:spPr>
      </p:pic>
    </p:spTree>
    <p:extLst>
      <p:ext uri="{BB962C8B-B14F-4D97-AF65-F5344CB8AC3E}">
        <p14:creationId xmlns:p14="http://schemas.microsoft.com/office/powerpoint/2010/main" val="3256041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706A62-C8CE-42B7-921C-FE2EA22C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1215198"/>
            <a:ext cx="5768840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6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hlinkClick r:id="rId3" action="ppaction://hlinksldjump"/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6" action="ppaction://hlinksldjump"/>
              </a:rPr>
              <a:t>发明内容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8" action="ppaction://hlinksldjump"/>
              </a:rPr>
              <a:t>具体实施方式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9785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摘要：</a:t>
            </a:r>
            <a:r>
              <a:rPr lang="zh-CN" altLang="en-US" sz="2000" dirty="0">
                <a:solidFill>
                  <a:srgbClr val="FF0000"/>
                </a:solidFill>
              </a:rPr>
              <a:t>方法基本流程 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5507B-21E3-4374-8098-D3EB078D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13159"/>
            <a:ext cx="4986466" cy="5210578"/>
          </a:xfrm>
          <a:prstGeom prst="rect">
            <a:avLst/>
          </a:prstGeom>
        </p:spPr>
      </p:pic>
      <p:pic>
        <p:nvPicPr>
          <p:cNvPr id="7" name="图形 6" descr="苹果色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8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2.</a:t>
            </a:r>
            <a:r>
              <a:rPr lang="zh-CN" altLang="en-US" sz="2000" dirty="0"/>
              <a:t>权利要求书：描述该方法或装置的基本步骤，</a:t>
            </a:r>
            <a:r>
              <a:rPr lang="zh-CN" altLang="en-US" sz="2000" dirty="0">
                <a:solidFill>
                  <a:srgbClr val="FF0000"/>
                </a:solidFill>
              </a:rPr>
              <a:t>进行嵌入式或剥洋葱式描述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DF2DB-127E-4EB6-B1F3-26E0399DF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478" y="1399772"/>
            <a:ext cx="4986466" cy="521057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EBC2474F-CFD1-45CB-A556-7C8AE48B30F9}"/>
              </a:ext>
            </a:extLst>
          </p:cNvPr>
          <p:cNvSpPr/>
          <p:nvPr/>
        </p:nvSpPr>
        <p:spPr bwMode="auto">
          <a:xfrm>
            <a:off x="1981490" y="1520847"/>
            <a:ext cx="527988" cy="5089503"/>
          </a:xfrm>
          <a:prstGeom prst="leftBrac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DACF0-95AC-432B-A5A3-35A3256975B6}"/>
              </a:ext>
            </a:extLst>
          </p:cNvPr>
          <p:cNvSpPr txBox="1"/>
          <p:nvPr/>
        </p:nvSpPr>
        <p:spPr>
          <a:xfrm>
            <a:off x="975778" y="3711655"/>
            <a:ext cx="1008112" cy="7078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）整体步骤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659E97-05AA-404F-8A64-337D4A6462C7}"/>
              </a:ext>
            </a:extLst>
          </p:cNvPr>
          <p:cNvSpPr txBox="1"/>
          <p:nvPr/>
        </p:nvSpPr>
        <p:spPr>
          <a:xfrm>
            <a:off x="7737918" y="4941168"/>
            <a:ext cx="100811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）算法展开</a:t>
            </a:r>
            <a:endParaRPr lang="en-US" sz="20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32E56A5-CABC-4BB4-9A39-CC7A3C270FAA}"/>
              </a:ext>
            </a:extLst>
          </p:cNvPr>
          <p:cNvSpPr/>
          <p:nvPr/>
        </p:nvSpPr>
        <p:spPr bwMode="auto">
          <a:xfrm>
            <a:off x="7380312" y="5229200"/>
            <a:ext cx="288032" cy="2290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48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3.1 </a:t>
            </a:r>
            <a:r>
              <a:rPr lang="zh-CN" altLang="en-US" sz="2000" b="1" dirty="0"/>
              <a:t>技术领域</a:t>
            </a:r>
            <a:r>
              <a:rPr lang="zh-CN" altLang="en-US" sz="2000" dirty="0"/>
              <a:t>： （</a:t>
            </a:r>
            <a:r>
              <a:rPr lang="zh-CN" altLang="en-US" sz="2000" dirty="0">
                <a:solidFill>
                  <a:srgbClr val="FF0000"/>
                </a:solidFill>
              </a:rPr>
              <a:t>标题的重复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r>
              <a:rPr lang="en-US" altLang="zh-CN" sz="1200" dirty="0"/>
              <a:t>         </a:t>
            </a:r>
            <a:r>
              <a:rPr lang="zh-CN" altLang="en-US" sz="2000" dirty="0"/>
              <a:t>本发明属于图像处理技术领域，具体涉及一种全切片组织病理图像分析方法及系 统。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3.2 </a:t>
            </a:r>
            <a:r>
              <a:rPr lang="zh-CN" altLang="en-US" sz="2000" b="1" dirty="0"/>
              <a:t>背景技术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（引言，问题重要，问题难点，悬而未决）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病理学检查是诊断恶性肿瘤和选择治疗的关键过程，全片病理图人工分析非常耗时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基于深度学习的</a:t>
            </a:r>
            <a:r>
              <a:rPr lang="en-US" altLang="zh-CN" sz="2000" dirty="0"/>
              <a:t>CAD</a:t>
            </a:r>
            <a:r>
              <a:rPr lang="zh-CN" altLang="en-US" sz="2000" dirty="0"/>
              <a:t>需要大量的标注，费时费力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全片病理图分析尚缺乏方案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3.3 </a:t>
            </a:r>
            <a:r>
              <a:rPr lang="zh-CN" altLang="en-US" sz="2000" b="1" dirty="0"/>
              <a:t>发明内容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（半监督方法的描述）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主要流程方案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半监督方法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发明的效果特色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3.4 </a:t>
            </a:r>
            <a:r>
              <a:rPr lang="zh-CN" altLang="en-US" sz="2000" b="1" dirty="0"/>
              <a:t>附图说明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对本发明的进一步理解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621D67-17B2-4517-978D-D88E9E3E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03" y="2126714"/>
            <a:ext cx="7627559" cy="2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29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3.5 </a:t>
            </a:r>
            <a:r>
              <a:rPr lang="zh-CN" altLang="en-US" sz="2000" b="1" dirty="0"/>
              <a:t>具体实施方式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对具体步骤的实现的详细描述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5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3.6 </a:t>
            </a:r>
            <a:r>
              <a:rPr lang="zh-CN" altLang="en-US" sz="2000" dirty="0"/>
              <a:t>附图：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A5208-D716-44AA-9B66-09CF89FE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27" y="1700808"/>
            <a:ext cx="2036305" cy="2320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9919AB-78D6-4841-8FE9-389E1A398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02006"/>
            <a:ext cx="4044184" cy="22467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6129F2-F945-424E-ACCD-9BABCE0F8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991" y="4128461"/>
            <a:ext cx="2979102" cy="2534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AB80D2-718D-4CE8-944D-0A567FFD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67" y="4097423"/>
            <a:ext cx="2376481" cy="25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16632"/>
            <a:ext cx="9144000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课时安排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251460" y="1045211"/>
          <a:ext cx="8897620" cy="572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/>
                        <a:t>日期  </a:t>
                      </a:r>
                      <a:r>
                        <a:rPr lang="zh-CN" altLang="en-US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星期五 </a:t>
                      </a:r>
                      <a:r>
                        <a:rPr lang="en-US" altLang="zh-CN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2023-03-03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概述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文献检索（课后准备及阅读综述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说明病理分析概念、方法、综述结构等）（组织病理图分析）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文献综述：分析方法整理、内容、格式讨论（阅读更多文献，模仿写作综述，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专利写作讨论：格式、内容讨论（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课后准备及阅读专利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说明专利写作方法、结构等）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33C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33CC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，写学期总结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ppt: 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时间，地点，人物，用什么东西做了什么事，包括综述和专利附件；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学到了什么，失去了什么，个人感想和意见，附上集体合照）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展示讨论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发明内容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具体实施方式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437E29-B6A3-4865-8B7C-BEA6D1022336}"/>
              </a:ext>
            </a:extLst>
          </p:cNvPr>
          <p:cNvSpPr txBox="1"/>
          <p:nvPr/>
        </p:nvSpPr>
        <p:spPr>
          <a:xfrm>
            <a:off x="6300192" y="2276872"/>
            <a:ext cx="697627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相似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C51D75-845D-474D-84F7-D650EB45E827}"/>
              </a:ext>
            </a:extLst>
          </p:cNvPr>
          <p:cNvCxnSpPr/>
          <p:nvPr/>
        </p:nvCxnSpPr>
        <p:spPr bwMode="auto">
          <a:xfrm>
            <a:off x="2771800" y="1340768"/>
            <a:ext cx="3384376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47843F-47B7-4DA8-BBBB-B377E438B2DC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573288"/>
            <a:ext cx="30963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7F2F71-94B1-4450-8DC3-8C5B9AAA70A7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5896" y="2676982"/>
            <a:ext cx="2520280" cy="535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13214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000" dirty="0"/>
              <a:t>在</a:t>
            </a:r>
            <a:r>
              <a:rPr lang="zh-CN" altLang="en-US" sz="2000" dirty="0">
                <a:hlinkClick r:id="rId2"/>
              </a:rPr>
              <a:t>国家知识产权局</a:t>
            </a:r>
            <a:r>
              <a:rPr lang="zh-CN" altLang="en-US" sz="2000" dirty="0"/>
              <a:t>下载专利申请相关文件模板</a:t>
            </a:r>
            <a:r>
              <a:rPr lang="en-US" altLang="zh-CN" sz="2000" dirty="0"/>
              <a:t>: 1)</a:t>
            </a:r>
            <a:r>
              <a:rPr lang="zh-CN" altLang="en-US" sz="2000" dirty="0"/>
              <a:t>发明专利请求书；</a:t>
            </a:r>
            <a:r>
              <a:rPr lang="en-US" altLang="zh-CN" sz="2000" dirty="0"/>
              <a:t>2</a:t>
            </a:r>
            <a:r>
              <a:rPr lang="zh-CN" altLang="en-US" sz="2000" dirty="0"/>
              <a:t>）权利要求书；</a:t>
            </a:r>
            <a:r>
              <a:rPr lang="en-US" altLang="zh-CN" sz="2000" dirty="0"/>
              <a:t>3</a:t>
            </a:r>
            <a:r>
              <a:rPr lang="zh-CN" altLang="en-US" sz="2000" dirty="0"/>
              <a:t>）说明书；</a:t>
            </a:r>
            <a:r>
              <a:rPr lang="en-US" altLang="zh-CN" sz="2000" dirty="0"/>
              <a:t>4</a:t>
            </a:r>
            <a:r>
              <a:rPr lang="zh-CN" altLang="en-US" sz="2000" dirty="0"/>
              <a:t>）说明书附图</a:t>
            </a:r>
            <a:endParaRPr lang="en-US" altLang="zh-CN" sz="2000" dirty="0"/>
          </a:p>
          <a:p>
            <a:pPr marL="457200" indent="-457200" algn="just">
              <a:buAutoNum type="arabicPeriod"/>
            </a:pPr>
            <a:endParaRPr lang="en-US" altLang="zh-CN" sz="2000" dirty="0"/>
          </a:p>
          <a:p>
            <a:pPr marL="457200" indent="-457200" algn="just">
              <a:buAutoNum type="arabicPeriod"/>
            </a:pPr>
            <a:r>
              <a:rPr lang="zh-CN" altLang="en-US" sz="2000" dirty="0"/>
              <a:t>仔细阅读我带本科生发表的</a:t>
            </a:r>
            <a:r>
              <a:rPr lang="en-US" altLang="zh-CN" sz="2000" dirty="0"/>
              <a:t>MICCAI2020</a:t>
            </a:r>
            <a:r>
              <a:rPr lang="zh-CN" altLang="en-US" sz="2000" dirty="0"/>
              <a:t>（医学图像领域一流国际会议）的论文“</a:t>
            </a:r>
            <a:r>
              <a:rPr lang="en-US" sz="2000" dirty="0">
                <a:hlinkClick r:id="rId3"/>
              </a:rPr>
              <a:t>NAS-SCAM: Neural Architecture Search-Based Spatial and Channel Joint Attention Module for Nuclei Semantic Segmentation and Classification</a:t>
            </a:r>
            <a:r>
              <a:rPr lang="zh-CN" altLang="en-US" sz="2000" dirty="0"/>
              <a:t>”，理解该论文的内容和方法；该论文中有源码，感兴趣的学生可以去动手做实验。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8BD3D-299E-47B9-AC30-F7EB1201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510" y="3471916"/>
            <a:ext cx="2775130" cy="32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5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  </a:t>
            </a:r>
            <a:r>
              <a:rPr lang="zh-CN" altLang="en-US" sz="2000" dirty="0"/>
              <a:t>用上面</a:t>
            </a:r>
            <a:r>
              <a:rPr lang="en-US" altLang="zh-CN" sz="2000" dirty="0"/>
              <a:t>2</a:t>
            </a:r>
            <a:r>
              <a:rPr lang="zh-CN" altLang="en-US" sz="2000" dirty="0"/>
              <a:t>中的文章中的方法，模仿专利“</a:t>
            </a:r>
            <a:r>
              <a:rPr lang="zh-CN" altLang="en-US" sz="2000" dirty="0">
                <a:hlinkClick r:id="rId2"/>
              </a:rPr>
              <a:t>一种全切片组织病理图像分析方法及系统</a:t>
            </a:r>
            <a:r>
              <a:rPr lang="zh-CN" altLang="en-US" sz="2000" dirty="0"/>
              <a:t>”的格式和写作方法，写一个新专利，即填写</a:t>
            </a:r>
            <a:r>
              <a:rPr lang="en-US" altLang="zh-CN" sz="2000" dirty="0"/>
              <a:t>1</a:t>
            </a:r>
            <a:r>
              <a:rPr lang="zh-CN" altLang="en-US" sz="2000" dirty="0"/>
              <a:t>中下载的四个文件。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提交：将写好的专利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个文件打包发送到科代表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的邮箱：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***@***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由科代表打包发到我的邮箱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jqi@uestc.edu.cn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如无必要，请勿直接发此邮箱）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3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0638"/>
            <a:ext cx="9095422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课程网站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E66DDD-CFE1-4D56-A412-93A2728D4189}"/>
              </a:ext>
            </a:extLst>
          </p:cNvPr>
          <p:cNvSpPr txBox="1"/>
          <p:nvPr/>
        </p:nvSpPr>
        <p:spPr>
          <a:xfrm>
            <a:off x="899592" y="1916832"/>
            <a:ext cx="7560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  <a:hlinkClick r:id="rId5"/>
              </a:rPr>
              <a:t>https://jinqijinqi.github.io/CompositionAndCommunication/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100B8F1-2BE0-4BA4-8A2C-53EE8D2F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429000"/>
            <a:ext cx="7993063" cy="984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所有课程相关的资料及活动将在上述网站中展示，可以在任何时间和地点阅读和下载</a:t>
            </a:r>
            <a:endParaRPr kumimoji="1" lang="zh-CN" alt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38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dirty="0"/>
              <a:t>阅读范例专利 “一种全切片组织病理图像分析方法及系统”（</a:t>
            </a:r>
            <a:r>
              <a:rPr lang="en-US" altLang="zh-CN" sz="2000" dirty="0"/>
              <a:t>10</a:t>
            </a:r>
            <a:r>
              <a:rPr lang="zh-CN" altLang="en-US" sz="2000" dirty="0"/>
              <a:t>分钟）</a:t>
            </a:r>
            <a:endParaRPr lang="en-US" altLang="zh-CN" sz="2000" dirty="0"/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2.</a:t>
            </a:r>
            <a:r>
              <a:rPr lang="zh-CN" altLang="en-US" sz="2000" b="1" dirty="0">
                <a:latin typeface="+mn-ea"/>
                <a:ea typeface="+mn-ea"/>
              </a:rPr>
              <a:t> 掌握专利写作框架（如包含几部分？），每一部分的主要内容是什么？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A7771-01AD-461B-8C55-F2544A6B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79474"/>
            <a:ext cx="7108643" cy="53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1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25F718-5392-4928-A6FD-782316F5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3" y="2132856"/>
            <a:ext cx="8119153" cy="44644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0D2155E-35AF-46C2-82F2-6F3AA7A4293F}"/>
              </a:ext>
            </a:extLst>
          </p:cNvPr>
          <p:cNvSpPr/>
          <p:nvPr/>
        </p:nvSpPr>
        <p:spPr bwMode="auto">
          <a:xfrm>
            <a:off x="1632857" y="2631233"/>
            <a:ext cx="3228392" cy="93306"/>
          </a:xfrm>
          <a:custGeom>
            <a:avLst/>
            <a:gdLst>
              <a:gd name="connsiteX0" fmla="*/ 0 w 3228392"/>
              <a:gd name="connsiteY0" fmla="*/ 18661 h 93306"/>
              <a:gd name="connsiteX1" fmla="*/ 382555 w 3228392"/>
              <a:gd name="connsiteY1" fmla="*/ 27991 h 93306"/>
              <a:gd name="connsiteX2" fmla="*/ 447870 w 3228392"/>
              <a:gd name="connsiteY2" fmla="*/ 18661 h 93306"/>
              <a:gd name="connsiteX3" fmla="*/ 569167 w 3228392"/>
              <a:gd name="connsiteY3" fmla="*/ 0 h 93306"/>
              <a:gd name="connsiteX4" fmla="*/ 867747 w 3228392"/>
              <a:gd name="connsiteY4" fmla="*/ 46653 h 93306"/>
              <a:gd name="connsiteX5" fmla="*/ 998376 w 3228392"/>
              <a:gd name="connsiteY5" fmla="*/ 74645 h 93306"/>
              <a:gd name="connsiteX6" fmla="*/ 1240972 w 3228392"/>
              <a:gd name="connsiteY6" fmla="*/ 55983 h 93306"/>
              <a:gd name="connsiteX7" fmla="*/ 1278294 w 3228392"/>
              <a:gd name="connsiteY7" fmla="*/ 46653 h 93306"/>
              <a:gd name="connsiteX8" fmla="*/ 1436914 w 3228392"/>
              <a:gd name="connsiteY8" fmla="*/ 37322 h 93306"/>
              <a:gd name="connsiteX9" fmla="*/ 1912776 w 3228392"/>
              <a:gd name="connsiteY9" fmla="*/ 46653 h 93306"/>
              <a:gd name="connsiteX10" fmla="*/ 2640563 w 3228392"/>
              <a:gd name="connsiteY10" fmla="*/ 93306 h 93306"/>
              <a:gd name="connsiteX11" fmla="*/ 2855167 w 3228392"/>
              <a:gd name="connsiteY11" fmla="*/ 74645 h 93306"/>
              <a:gd name="connsiteX12" fmla="*/ 2901821 w 3228392"/>
              <a:gd name="connsiteY12" fmla="*/ 55983 h 93306"/>
              <a:gd name="connsiteX13" fmla="*/ 2957804 w 3228392"/>
              <a:gd name="connsiteY13" fmla="*/ 37322 h 93306"/>
              <a:gd name="connsiteX14" fmla="*/ 3144416 w 3228392"/>
              <a:gd name="connsiteY14" fmla="*/ 55983 h 93306"/>
              <a:gd name="connsiteX15" fmla="*/ 3228392 w 3228392"/>
              <a:gd name="connsiteY15" fmla="*/ 65314 h 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8392" h="93306">
                <a:moveTo>
                  <a:pt x="0" y="18661"/>
                </a:moveTo>
                <a:cubicBezTo>
                  <a:pt x="127518" y="21771"/>
                  <a:pt x="254999" y="27991"/>
                  <a:pt x="382555" y="27991"/>
                </a:cubicBezTo>
                <a:cubicBezTo>
                  <a:pt x="404548" y="27991"/>
                  <a:pt x="426133" y="22005"/>
                  <a:pt x="447870" y="18661"/>
                </a:cubicBezTo>
                <a:cubicBezTo>
                  <a:pt x="616188" y="-7234"/>
                  <a:pt x="379755" y="27057"/>
                  <a:pt x="569167" y="0"/>
                </a:cubicBezTo>
                <a:lnTo>
                  <a:pt x="867747" y="46653"/>
                </a:lnTo>
                <a:cubicBezTo>
                  <a:pt x="982346" y="63423"/>
                  <a:pt x="917262" y="42198"/>
                  <a:pt x="998376" y="74645"/>
                </a:cubicBezTo>
                <a:cubicBezTo>
                  <a:pt x="1079241" y="68424"/>
                  <a:pt x="1160270" y="64053"/>
                  <a:pt x="1240972" y="55983"/>
                </a:cubicBezTo>
                <a:cubicBezTo>
                  <a:pt x="1253732" y="54707"/>
                  <a:pt x="1265528" y="47869"/>
                  <a:pt x="1278294" y="46653"/>
                </a:cubicBezTo>
                <a:cubicBezTo>
                  <a:pt x="1331020" y="41631"/>
                  <a:pt x="1384041" y="40432"/>
                  <a:pt x="1436914" y="37322"/>
                </a:cubicBezTo>
                <a:lnTo>
                  <a:pt x="1912776" y="46653"/>
                </a:lnTo>
                <a:cubicBezTo>
                  <a:pt x="2560883" y="68078"/>
                  <a:pt x="2358120" y="22695"/>
                  <a:pt x="2640563" y="93306"/>
                </a:cubicBezTo>
                <a:cubicBezTo>
                  <a:pt x="2712098" y="87086"/>
                  <a:pt x="2784084" y="84800"/>
                  <a:pt x="2855167" y="74645"/>
                </a:cubicBezTo>
                <a:cubicBezTo>
                  <a:pt x="2871748" y="72276"/>
                  <a:pt x="2886080" y="61707"/>
                  <a:pt x="2901821" y="55983"/>
                </a:cubicBezTo>
                <a:cubicBezTo>
                  <a:pt x="2920307" y="49261"/>
                  <a:pt x="2939143" y="43542"/>
                  <a:pt x="2957804" y="37322"/>
                </a:cubicBezTo>
                <a:lnTo>
                  <a:pt x="3144416" y="55983"/>
                </a:lnTo>
                <a:lnTo>
                  <a:pt x="3228392" y="65314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3FB9D08-A157-48E9-AB74-35F7D456CFBB}"/>
              </a:ext>
            </a:extLst>
          </p:cNvPr>
          <p:cNvSpPr/>
          <p:nvPr/>
        </p:nvSpPr>
        <p:spPr bwMode="auto">
          <a:xfrm>
            <a:off x="2220686" y="3191069"/>
            <a:ext cx="382555" cy="27992"/>
          </a:xfrm>
          <a:custGeom>
            <a:avLst/>
            <a:gdLst>
              <a:gd name="connsiteX0" fmla="*/ 0 w 382555"/>
              <a:gd name="connsiteY0" fmla="*/ 0 h 27992"/>
              <a:gd name="connsiteX1" fmla="*/ 46653 w 382555"/>
              <a:gd name="connsiteY1" fmla="*/ 9331 h 27992"/>
              <a:gd name="connsiteX2" fmla="*/ 74645 w 382555"/>
              <a:gd name="connsiteY2" fmla="*/ 18662 h 27992"/>
              <a:gd name="connsiteX3" fmla="*/ 121298 w 382555"/>
              <a:gd name="connsiteY3" fmla="*/ 27992 h 27992"/>
              <a:gd name="connsiteX4" fmla="*/ 382555 w 382555"/>
              <a:gd name="connsiteY4" fmla="*/ 27992 h 2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55" h="27992">
                <a:moveTo>
                  <a:pt x="0" y="0"/>
                </a:moveTo>
                <a:cubicBezTo>
                  <a:pt x="15551" y="3110"/>
                  <a:pt x="31268" y="5484"/>
                  <a:pt x="46653" y="9331"/>
                </a:cubicBezTo>
                <a:cubicBezTo>
                  <a:pt x="56195" y="11717"/>
                  <a:pt x="65103" y="16277"/>
                  <a:pt x="74645" y="18662"/>
                </a:cubicBezTo>
                <a:cubicBezTo>
                  <a:pt x="90030" y="22508"/>
                  <a:pt x="105747" y="24882"/>
                  <a:pt x="121298" y="27992"/>
                </a:cubicBezTo>
                <a:cubicBezTo>
                  <a:pt x="231099" y="543"/>
                  <a:pt x="145808" y="18128"/>
                  <a:pt x="382555" y="27992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4B32C6D-2B04-4B5B-B2AE-62791FC37205}"/>
              </a:ext>
            </a:extLst>
          </p:cNvPr>
          <p:cNvSpPr/>
          <p:nvPr/>
        </p:nvSpPr>
        <p:spPr bwMode="auto">
          <a:xfrm>
            <a:off x="1492898" y="3470113"/>
            <a:ext cx="914412" cy="57925"/>
          </a:xfrm>
          <a:custGeom>
            <a:avLst/>
            <a:gdLst>
              <a:gd name="connsiteX0" fmla="*/ 0 w 914412"/>
              <a:gd name="connsiteY0" fmla="*/ 875 h 57925"/>
              <a:gd name="connsiteX1" fmla="*/ 74645 w 914412"/>
              <a:gd name="connsiteY1" fmla="*/ 47528 h 57925"/>
              <a:gd name="connsiteX2" fmla="*/ 121298 w 914412"/>
              <a:gd name="connsiteY2" fmla="*/ 19536 h 57925"/>
              <a:gd name="connsiteX3" fmla="*/ 205273 w 914412"/>
              <a:gd name="connsiteY3" fmla="*/ 28867 h 57925"/>
              <a:gd name="connsiteX4" fmla="*/ 242596 w 914412"/>
              <a:gd name="connsiteY4" fmla="*/ 47528 h 57925"/>
              <a:gd name="connsiteX5" fmla="*/ 270588 w 914412"/>
              <a:gd name="connsiteY5" fmla="*/ 56858 h 57925"/>
              <a:gd name="connsiteX6" fmla="*/ 307910 w 914412"/>
              <a:gd name="connsiteY6" fmla="*/ 47528 h 57925"/>
              <a:gd name="connsiteX7" fmla="*/ 335902 w 914412"/>
              <a:gd name="connsiteY7" fmla="*/ 28867 h 57925"/>
              <a:gd name="connsiteX8" fmla="*/ 447869 w 914412"/>
              <a:gd name="connsiteY8" fmla="*/ 38197 h 57925"/>
              <a:gd name="connsiteX9" fmla="*/ 494522 w 914412"/>
              <a:gd name="connsiteY9" fmla="*/ 875 h 57925"/>
              <a:gd name="connsiteX10" fmla="*/ 606490 w 914412"/>
              <a:gd name="connsiteY10" fmla="*/ 38197 h 57925"/>
              <a:gd name="connsiteX11" fmla="*/ 634482 w 914412"/>
              <a:gd name="connsiteY11" fmla="*/ 47528 h 57925"/>
              <a:gd name="connsiteX12" fmla="*/ 709126 w 914412"/>
              <a:gd name="connsiteY12" fmla="*/ 875 h 57925"/>
              <a:gd name="connsiteX13" fmla="*/ 755780 w 914412"/>
              <a:gd name="connsiteY13" fmla="*/ 19536 h 57925"/>
              <a:gd name="connsiteX14" fmla="*/ 802433 w 914412"/>
              <a:gd name="connsiteY14" fmla="*/ 56858 h 57925"/>
              <a:gd name="connsiteX15" fmla="*/ 839755 w 914412"/>
              <a:gd name="connsiteY15" fmla="*/ 47528 h 57925"/>
              <a:gd name="connsiteX16" fmla="*/ 914400 w 914412"/>
              <a:gd name="connsiteY16" fmla="*/ 875 h 5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12" h="57925">
                <a:moveTo>
                  <a:pt x="0" y="875"/>
                </a:moveTo>
                <a:cubicBezTo>
                  <a:pt x="1591" y="2148"/>
                  <a:pt x="53808" y="52737"/>
                  <a:pt x="74645" y="47528"/>
                </a:cubicBezTo>
                <a:cubicBezTo>
                  <a:pt x="92239" y="43130"/>
                  <a:pt x="105747" y="28867"/>
                  <a:pt x="121298" y="19536"/>
                </a:cubicBezTo>
                <a:cubicBezTo>
                  <a:pt x="149290" y="22646"/>
                  <a:pt x="177830" y="22534"/>
                  <a:pt x="205273" y="28867"/>
                </a:cubicBezTo>
                <a:cubicBezTo>
                  <a:pt x="218826" y="31995"/>
                  <a:pt x="229811" y="42049"/>
                  <a:pt x="242596" y="47528"/>
                </a:cubicBezTo>
                <a:cubicBezTo>
                  <a:pt x="251636" y="51402"/>
                  <a:pt x="261257" y="53748"/>
                  <a:pt x="270588" y="56858"/>
                </a:cubicBezTo>
                <a:cubicBezTo>
                  <a:pt x="283029" y="53748"/>
                  <a:pt x="296123" y="52579"/>
                  <a:pt x="307910" y="47528"/>
                </a:cubicBezTo>
                <a:cubicBezTo>
                  <a:pt x="318217" y="43111"/>
                  <a:pt x="324713" y="29613"/>
                  <a:pt x="335902" y="28867"/>
                </a:cubicBezTo>
                <a:cubicBezTo>
                  <a:pt x="373271" y="26376"/>
                  <a:pt x="410547" y="35087"/>
                  <a:pt x="447869" y="38197"/>
                </a:cubicBezTo>
                <a:cubicBezTo>
                  <a:pt x="463420" y="25756"/>
                  <a:pt x="474839" y="3903"/>
                  <a:pt x="494522" y="875"/>
                </a:cubicBezTo>
                <a:cubicBezTo>
                  <a:pt x="535172" y="-5379"/>
                  <a:pt x="571982" y="23408"/>
                  <a:pt x="606490" y="38197"/>
                </a:cubicBezTo>
                <a:cubicBezTo>
                  <a:pt x="615530" y="42071"/>
                  <a:pt x="625151" y="44418"/>
                  <a:pt x="634482" y="47528"/>
                </a:cubicBezTo>
                <a:cubicBezTo>
                  <a:pt x="644746" y="39830"/>
                  <a:pt x="692048" y="875"/>
                  <a:pt x="709126" y="875"/>
                </a:cubicBezTo>
                <a:cubicBezTo>
                  <a:pt x="725875" y="875"/>
                  <a:pt x="740229" y="13316"/>
                  <a:pt x="755780" y="19536"/>
                </a:cubicBezTo>
                <a:cubicBezTo>
                  <a:pt x="771331" y="31977"/>
                  <a:pt x="783540" y="50560"/>
                  <a:pt x="802433" y="56858"/>
                </a:cubicBezTo>
                <a:cubicBezTo>
                  <a:pt x="814598" y="60913"/>
                  <a:pt x="827918" y="52460"/>
                  <a:pt x="839755" y="47528"/>
                </a:cubicBezTo>
                <a:cubicBezTo>
                  <a:pt x="917182" y="15267"/>
                  <a:pt x="914400" y="37302"/>
                  <a:pt x="914400" y="875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763428A-A1CB-4BE0-8B04-5E1D77D0E089}"/>
              </a:ext>
            </a:extLst>
          </p:cNvPr>
          <p:cNvSpPr/>
          <p:nvPr/>
        </p:nvSpPr>
        <p:spPr bwMode="auto">
          <a:xfrm>
            <a:off x="2519265" y="3470988"/>
            <a:ext cx="270588" cy="38320"/>
          </a:xfrm>
          <a:custGeom>
            <a:avLst/>
            <a:gdLst>
              <a:gd name="connsiteX0" fmla="*/ 0 w 270588"/>
              <a:gd name="connsiteY0" fmla="*/ 0 h 38320"/>
              <a:gd name="connsiteX1" fmla="*/ 46653 w 270588"/>
              <a:gd name="connsiteY1" fmla="*/ 37322 h 38320"/>
              <a:gd name="connsiteX2" fmla="*/ 158621 w 270588"/>
              <a:gd name="connsiteY2" fmla="*/ 18661 h 38320"/>
              <a:gd name="connsiteX3" fmla="*/ 195943 w 270588"/>
              <a:gd name="connsiteY3" fmla="*/ 37322 h 38320"/>
              <a:gd name="connsiteX4" fmla="*/ 270588 w 270588"/>
              <a:gd name="connsiteY4" fmla="*/ 18661 h 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88" h="38320">
                <a:moveTo>
                  <a:pt x="0" y="0"/>
                </a:moveTo>
                <a:cubicBezTo>
                  <a:pt x="15551" y="12441"/>
                  <a:pt x="27248" y="32844"/>
                  <a:pt x="46653" y="37322"/>
                </a:cubicBezTo>
                <a:cubicBezTo>
                  <a:pt x="69372" y="42565"/>
                  <a:pt x="130035" y="25808"/>
                  <a:pt x="158621" y="18661"/>
                </a:cubicBezTo>
                <a:cubicBezTo>
                  <a:pt x="171062" y="24881"/>
                  <a:pt x="182103" y="35938"/>
                  <a:pt x="195943" y="37322"/>
                </a:cubicBezTo>
                <a:cubicBezTo>
                  <a:pt x="230859" y="40814"/>
                  <a:pt x="245272" y="31319"/>
                  <a:pt x="270588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2E341B5-984A-4815-9B87-72B609A7374F}"/>
              </a:ext>
            </a:extLst>
          </p:cNvPr>
          <p:cNvSpPr/>
          <p:nvPr/>
        </p:nvSpPr>
        <p:spPr bwMode="auto">
          <a:xfrm>
            <a:off x="4170784" y="3498980"/>
            <a:ext cx="354563" cy="46755"/>
          </a:xfrm>
          <a:custGeom>
            <a:avLst/>
            <a:gdLst>
              <a:gd name="connsiteX0" fmla="*/ 0 w 354563"/>
              <a:gd name="connsiteY0" fmla="*/ 0 h 46755"/>
              <a:gd name="connsiteX1" fmla="*/ 46653 w 354563"/>
              <a:gd name="connsiteY1" fmla="*/ 18661 h 46755"/>
              <a:gd name="connsiteX2" fmla="*/ 93306 w 354563"/>
              <a:gd name="connsiteY2" fmla="*/ 46653 h 46755"/>
              <a:gd name="connsiteX3" fmla="*/ 130628 w 354563"/>
              <a:gd name="connsiteY3" fmla="*/ 27991 h 46755"/>
              <a:gd name="connsiteX4" fmla="*/ 186612 w 354563"/>
              <a:gd name="connsiteY4" fmla="*/ 18661 h 46755"/>
              <a:gd name="connsiteX5" fmla="*/ 261257 w 354563"/>
              <a:gd name="connsiteY5" fmla="*/ 0 h 46755"/>
              <a:gd name="connsiteX6" fmla="*/ 298579 w 354563"/>
              <a:gd name="connsiteY6" fmla="*/ 9330 h 46755"/>
              <a:gd name="connsiteX7" fmla="*/ 326571 w 354563"/>
              <a:gd name="connsiteY7" fmla="*/ 18661 h 46755"/>
              <a:gd name="connsiteX8" fmla="*/ 354563 w 354563"/>
              <a:gd name="connsiteY8" fmla="*/ 18661 h 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563" h="46755">
                <a:moveTo>
                  <a:pt x="0" y="0"/>
                </a:moveTo>
                <a:cubicBezTo>
                  <a:pt x="15551" y="6220"/>
                  <a:pt x="31672" y="11171"/>
                  <a:pt x="46653" y="18661"/>
                </a:cubicBezTo>
                <a:cubicBezTo>
                  <a:pt x="62874" y="26771"/>
                  <a:pt x="75281" y="44650"/>
                  <a:pt x="93306" y="46653"/>
                </a:cubicBezTo>
                <a:cubicBezTo>
                  <a:pt x="107130" y="48189"/>
                  <a:pt x="117305" y="31988"/>
                  <a:pt x="130628" y="27991"/>
                </a:cubicBezTo>
                <a:cubicBezTo>
                  <a:pt x="148749" y="22555"/>
                  <a:pt x="168113" y="22625"/>
                  <a:pt x="186612" y="18661"/>
                </a:cubicBezTo>
                <a:cubicBezTo>
                  <a:pt x="211690" y="13287"/>
                  <a:pt x="261257" y="0"/>
                  <a:pt x="261257" y="0"/>
                </a:cubicBezTo>
                <a:cubicBezTo>
                  <a:pt x="273698" y="3110"/>
                  <a:pt x="286249" y="5807"/>
                  <a:pt x="298579" y="9330"/>
                </a:cubicBezTo>
                <a:cubicBezTo>
                  <a:pt x="308036" y="12032"/>
                  <a:pt x="316869" y="17044"/>
                  <a:pt x="326571" y="18661"/>
                </a:cubicBezTo>
                <a:cubicBezTo>
                  <a:pt x="335775" y="20195"/>
                  <a:pt x="345232" y="18661"/>
                  <a:pt x="354563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1E68185-E72C-423D-8994-E4F70A7CEEC2}"/>
              </a:ext>
            </a:extLst>
          </p:cNvPr>
          <p:cNvSpPr/>
          <p:nvPr/>
        </p:nvSpPr>
        <p:spPr bwMode="auto">
          <a:xfrm>
            <a:off x="3079102" y="3739504"/>
            <a:ext cx="410547" cy="48939"/>
          </a:xfrm>
          <a:custGeom>
            <a:avLst/>
            <a:gdLst>
              <a:gd name="connsiteX0" fmla="*/ 0 w 410547"/>
              <a:gd name="connsiteY0" fmla="*/ 11402 h 48939"/>
              <a:gd name="connsiteX1" fmla="*/ 83976 w 410547"/>
              <a:gd name="connsiteY1" fmla="*/ 48725 h 48939"/>
              <a:gd name="connsiteX2" fmla="*/ 130629 w 410547"/>
              <a:gd name="connsiteY2" fmla="*/ 30063 h 48939"/>
              <a:gd name="connsiteX3" fmla="*/ 158620 w 410547"/>
              <a:gd name="connsiteY3" fmla="*/ 2072 h 48939"/>
              <a:gd name="connsiteX4" fmla="*/ 251927 w 410547"/>
              <a:gd name="connsiteY4" fmla="*/ 39394 h 48939"/>
              <a:gd name="connsiteX5" fmla="*/ 410547 w 410547"/>
              <a:gd name="connsiteY5" fmla="*/ 39394 h 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547" h="48939">
                <a:moveTo>
                  <a:pt x="0" y="11402"/>
                </a:moveTo>
                <a:cubicBezTo>
                  <a:pt x="18210" y="22328"/>
                  <a:pt x="56947" y="51728"/>
                  <a:pt x="83976" y="48725"/>
                </a:cubicBezTo>
                <a:cubicBezTo>
                  <a:pt x="100623" y="46875"/>
                  <a:pt x="115078" y="36284"/>
                  <a:pt x="130629" y="30063"/>
                </a:cubicBezTo>
                <a:cubicBezTo>
                  <a:pt x="139959" y="20733"/>
                  <a:pt x="145739" y="4934"/>
                  <a:pt x="158620" y="2072"/>
                </a:cubicBezTo>
                <a:cubicBezTo>
                  <a:pt x="201415" y="-7438"/>
                  <a:pt x="222920" y="17639"/>
                  <a:pt x="251927" y="39394"/>
                </a:cubicBezTo>
                <a:cubicBezTo>
                  <a:pt x="386011" y="29079"/>
                  <a:pt x="333884" y="20227"/>
                  <a:pt x="410547" y="39394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18B7E64-C420-4E5E-829E-BA1C144B0CF5}"/>
              </a:ext>
            </a:extLst>
          </p:cNvPr>
          <p:cNvSpPr/>
          <p:nvPr/>
        </p:nvSpPr>
        <p:spPr bwMode="auto">
          <a:xfrm>
            <a:off x="3788229" y="3769567"/>
            <a:ext cx="251926" cy="19353"/>
          </a:xfrm>
          <a:custGeom>
            <a:avLst/>
            <a:gdLst>
              <a:gd name="connsiteX0" fmla="*/ 0 w 251926"/>
              <a:gd name="connsiteY0" fmla="*/ 0 h 19353"/>
              <a:gd name="connsiteX1" fmla="*/ 223934 w 251926"/>
              <a:gd name="connsiteY1" fmla="*/ 9331 h 19353"/>
              <a:gd name="connsiteX2" fmla="*/ 251926 w 251926"/>
              <a:gd name="connsiteY2" fmla="*/ 0 h 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926" h="19353">
                <a:moveTo>
                  <a:pt x="0" y="0"/>
                </a:moveTo>
                <a:cubicBezTo>
                  <a:pt x="131402" y="14601"/>
                  <a:pt x="130980" y="29988"/>
                  <a:pt x="223934" y="9331"/>
                </a:cubicBezTo>
                <a:cubicBezTo>
                  <a:pt x="233535" y="7197"/>
                  <a:pt x="242595" y="3110"/>
                  <a:pt x="25192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591F0A5-A0E9-4C3A-8793-F847DE0D9BC5}"/>
              </a:ext>
            </a:extLst>
          </p:cNvPr>
          <p:cNvSpPr/>
          <p:nvPr/>
        </p:nvSpPr>
        <p:spPr bwMode="auto">
          <a:xfrm>
            <a:off x="1679510" y="4021494"/>
            <a:ext cx="494523" cy="65551"/>
          </a:xfrm>
          <a:custGeom>
            <a:avLst/>
            <a:gdLst>
              <a:gd name="connsiteX0" fmla="*/ 0 w 494523"/>
              <a:gd name="connsiteY0" fmla="*/ 18661 h 65551"/>
              <a:gd name="connsiteX1" fmla="*/ 46653 w 494523"/>
              <a:gd name="connsiteY1" fmla="*/ 46653 h 65551"/>
              <a:gd name="connsiteX2" fmla="*/ 121298 w 494523"/>
              <a:gd name="connsiteY2" fmla="*/ 9330 h 65551"/>
              <a:gd name="connsiteX3" fmla="*/ 205274 w 494523"/>
              <a:gd name="connsiteY3" fmla="*/ 18661 h 65551"/>
              <a:gd name="connsiteX4" fmla="*/ 335902 w 494523"/>
              <a:gd name="connsiteY4" fmla="*/ 37322 h 65551"/>
              <a:gd name="connsiteX5" fmla="*/ 354563 w 494523"/>
              <a:gd name="connsiteY5" fmla="*/ 65314 h 65551"/>
              <a:gd name="connsiteX6" fmla="*/ 410547 w 494523"/>
              <a:gd name="connsiteY6" fmla="*/ 18661 h 65551"/>
              <a:gd name="connsiteX7" fmla="*/ 447870 w 494523"/>
              <a:gd name="connsiteY7" fmla="*/ 0 h 65551"/>
              <a:gd name="connsiteX8" fmla="*/ 494523 w 494523"/>
              <a:gd name="connsiteY8" fmla="*/ 18661 h 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523" h="65551">
                <a:moveTo>
                  <a:pt x="0" y="18661"/>
                </a:moveTo>
                <a:cubicBezTo>
                  <a:pt x="15551" y="27992"/>
                  <a:pt x="28870" y="43096"/>
                  <a:pt x="46653" y="46653"/>
                </a:cubicBezTo>
                <a:cubicBezTo>
                  <a:pt x="86381" y="54598"/>
                  <a:pt x="98620" y="32008"/>
                  <a:pt x="121298" y="9330"/>
                </a:cubicBezTo>
                <a:lnTo>
                  <a:pt x="205274" y="18661"/>
                </a:lnTo>
                <a:cubicBezTo>
                  <a:pt x="322086" y="30343"/>
                  <a:pt x="274065" y="16711"/>
                  <a:pt x="335902" y="37322"/>
                </a:cubicBezTo>
                <a:cubicBezTo>
                  <a:pt x="342122" y="46653"/>
                  <a:pt x="343684" y="68034"/>
                  <a:pt x="354563" y="65314"/>
                </a:cubicBezTo>
                <a:cubicBezTo>
                  <a:pt x="378129" y="59423"/>
                  <a:pt x="390647" y="32591"/>
                  <a:pt x="410547" y="18661"/>
                </a:cubicBezTo>
                <a:cubicBezTo>
                  <a:pt x="421942" y="10685"/>
                  <a:pt x="435429" y="6220"/>
                  <a:pt x="447870" y="0"/>
                </a:cubicBezTo>
                <a:cubicBezTo>
                  <a:pt x="487974" y="20052"/>
                  <a:pt x="471283" y="18661"/>
                  <a:pt x="494523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8EE125A-B4DE-4343-A583-5422A764D824}"/>
              </a:ext>
            </a:extLst>
          </p:cNvPr>
          <p:cNvSpPr/>
          <p:nvPr/>
        </p:nvSpPr>
        <p:spPr bwMode="auto">
          <a:xfrm>
            <a:off x="2360645" y="4030824"/>
            <a:ext cx="289249" cy="37348"/>
          </a:xfrm>
          <a:custGeom>
            <a:avLst/>
            <a:gdLst>
              <a:gd name="connsiteX0" fmla="*/ 0 w 289249"/>
              <a:gd name="connsiteY0" fmla="*/ 0 h 37348"/>
              <a:gd name="connsiteX1" fmla="*/ 83975 w 289249"/>
              <a:gd name="connsiteY1" fmla="*/ 27992 h 37348"/>
              <a:gd name="connsiteX2" fmla="*/ 149290 w 289249"/>
              <a:gd name="connsiteY2" fmla="*/ 18662 h 37348"/>
              <a:gd name="connsiteX3" fmla="*/ 251926 w 289249"/>
              <a:gd name="connsiteY3" fmla="*/ 27992 h 37348"/>
              <a:gd name="connsiteX4" fmla="*/ 289249 w 289249"/>
              <a:gd name="connsiteY4" fmla="*/ 37323 h 3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9" h="37348">
                <a:moveTo>
                  <a:pt x="0" y="0"/>
                </a:moveTo>
                <a:cubicBezTo>
                  <a:pt x="14832" y="5933"/>
                  <a:pt x="63883" y="27992"/>
                  <a:pt x="83975" y="27992"/>
                </a:cubicBezTo>
                <a:cubicBezTo>
                  <a:pt x="105968" y="27992"/>
                  <a:pt x="127518" y="21772"/>
                  <a:pt x="149290" y="18662"/>
                </a:cubicBezTo>
                <a:cubicBezTo>
                  <a:pt x="183502" y="21772"/>
                  <a:pt x="217918" y="23134"/>
                  <a:pt x="251926" y="27992"/>
                </a:cubicBezTo>
                <a:cubicBezTo>
                  <a:pt x="324129" y="38307"/>
                  <a:pt x="257035" y="37323"/>
                  <a:pt x="289249" y="3732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CC82FEC-E38C-4024-92DA-7023C8E184A2}"/>
              </a:ext>
            </a:extLst>
          </p:cNvPr>
          <p:cNvSpPr/>
          <p:nvPr/>
        </p:nvSpPr>
        <p:spPr bwMode="auto">
          <a:xfrm>
            <a:off x="4077478" y="4021350"/>
            <a:ext cx="289249" cy="30077"/>
          </a:xfrm>
          <a:custGeom>
            <a:avLst/>
            <a:gdLst>
              <a:gd name="connsiteX0" fmla="*/ 0 w 289249"/>
              <a:gd name="connsiteY0" fmla="*/ 9474 h 30077"/>
              <a:gd name="connsiteX1" fmla="*/ 121298 w 289249"/>
              <a:gd name="connsiteY1" fmla="*/ 28136 h 30077"/>
              <a:gd name="connsiteX2" fmla="*/ 177281 w 289249"/>
              <a:gd name="connsiteY2" fmla="*/ 18805 h 30077"/>
              <a:gd name="connsiteX3" fmla="*/ 214604 w 289249"/>
              <a:gd name="connsiteY3" fmla="*/ 144 h 30077"/>
              <a:gd name="connsiteX4" fmla="*/ 251926 w 289249"/>
              <a:gd name="connsiteY4" fmla="*/ 28136 h 30077"/>
              <a:gd name="connsiteX5" fmla="*/ 289249 w 289249"/>
              <a:gd name="connsiteY5" fmla="*/ 28136 h 3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249" h="30077">
                <a:moveTo>
                  <a:pt x="0" y="9474"/>
                </a:moveTo>
                <a:cubicBezTo>
                  <a:pt x="35515" y="16577"/>
                  <a:pt x="87405" y="28136"/>
                  <a:pt x="121298" y="28136"/>
                </a:cubicBezTo>
                <a:cubicBezTo>
                  <a:pt x="140216" y="28136"/>
                  <a:pt x="158620" y="21915"/>
                  <a:pt x="177281" y="18805"/>
                </a:cubicBezTo>
                <a:cubicBezTo>
                  <a:pt x="189722" y="12585"/>
                  <a:pt x="200802" y="-1581"/>
                  <a:pt x="214604" y="144"/>
                </a:cubicBezTo>
                <a:cubicBezTo>
                  <a:pt x="230035" y="2073"/>
                  <a:pt x="237365" y="22676"/>
                  <a:pt x="251926" y="28136"/>
                </a:cubicBezTo>
                <a:cubicBezTo>
                  <a:pt x="263575" y="32504"/>
                  <a:pt x="276808" y="28136"/>
                  <a:pt x="289249" y="28136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EA3909F-11CF-403C-9955-34C0771BB167}"/>
              </a:ext>
            </a:extLst>
          </p:cNvPr>
          <p:cNvSpPr/>
          <p:nvPr/>
        </p:nvSpPr>
        <p:spPr bwMode="auto">
          <a:xfrm>
            <a:off x="1679510" y="4292082"/>
            <a:ext cx="531845" cy="30643"/>
          </a:xfrm>
          <a:custGeom>
            <a:avLst/>
            <a:gdLst>
              <a:gd name="connsiteX0" fmla="*/ 0 w 531845"/>
              <a:gd name="connsiteY0" fmla="*/ 18661 h 30643"/>
              <a:gd name="connsiteX1" fmla="*/ 373225 w 531845"/>
              <a:gd name="connsiteY1" fmla="*/ 18661 h 30643"/>
              <a:gd name="connsiteX2" fmla="*/ 419878 w 531845"/>
              <a:gd name="connsiteY2" fmla="*/ 0 h 30643"/>
              <a:gd name="connsiteX3" fmla="*/ 485192 w 531845"/>
              <a:gd name="connsiteY3" fmla="*/ 9330 h 30643"/>
              <a:gd name="connsiteX4" fmla="*/ 531845 w 531845"/>
              <a:gd name="connsiteY4" fmla="*/ 18661 h 3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45" h="30643">
                <a:moveTo>
                  <a:pt x="0" y="18661"/>
                </a:moveTo>
                <a:cubicBezTo>
                  <a:pt x="158142" y="31839"/>
                  <a:pt x="169159" y="37212"/>
                  <a:pt x="373225" y="18661"/>
                </a:cubicBezTo>
                <a:cubicBezTo>
                  <a:pt x="389905" y="17145"/>
                  <a:pt x="404327" y="6220"/>
                  <a:pt x="419878" y="0"/>
                </a:cubicBezTo>
                <a:cubicBezTo>
                  <a:pt x="441649" y="3110"/>
                  <a:pt x="463499" y="5715"/>
                  <a:pt x="485192" y="9330"/>
                </a:cubicBezTo>
                <a:cubicBezTo>
                  <a:pt x="500835" y="11937"/>
                  <a:pt x="531845" y="18661"/>
                  <a:pt x="531845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608ADD5-8551-4F25-9E6C-75B272193007}"/>
              </a:ext>
            </a:extLst>
          </p:cNvPr>
          <p:cNvSpPr/>
          <p:nvPr/>
        </p:nvSpPr>
        <p:spPr bwMode="auto">
          <a:xfrm>
            <a:off x="3405673" y="4264090"/>
            <a:ext cx="1073021" cy="46900"/>
          </a:xfrm>
          <a:custGeom>
            <a:avLst/>
            <a:gdLst>
              <a:gd name="connsiteX0" fmla="*/ 0 w 1073021"/>
              <a:gd name="connsiteY0" fmla="*/ 37322 h 46900"/>
              <a:gd name="connsiteX1" fmla="*/ 121298 w 1073021"/>
              <a:gd name="connsiteY1" fmla="*/ 27992 h 46900"/>
              <a:gd name="connsiteX2" fmla="*/ 690466 w 1073021"/>
              <a:gd name="connsiteY2" fmla="*/ 0 h 46900"/>
              <a:gd name="connsiteX3" fmla="*/ 802433 w 1073021"/>
              <a:gd name="connsiteY3" fmla="*/ 9330 h 46900"/>
              <a:gd name="connsiteX4" fmla="*/ 877078 w 1073021"/>
              <a:gd name="connsiteY4" fmla="*/ 27992 h 46900"/>
              <a:gd name="connsiteX5" fmla="*/ 951723 w 1073021"/>
              <a:gd name="connsiteY5" fmla="*/ 37322 h 46900"/>
              <a:gd name="connsiteX6" fmla="*/ 1073021 w 1073021"/>
              <a:gd name="connsiteY6" fmla="*/ 46653 h 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3021" h="46900">
                <a:moveTo>
                  <a:pt x="0" y="37322"/>
                </a:moveTo>
                <a:cubicBezTo>
                  <a:pt x="40433" y="34212"/>
                  <a:pt x="80788" y="29833"/>
                  <a:pt x="121298" y="27992"/>
                </a:cubicBezTo>
                <a:cubicBezTo>
                  <a:pt x="691293" y="2083"/>
                  <a:pt x="444473" y="30747"/>
                  <a:pt x="690466" y="0"/>
                </a:cubicBezTo>
                <a:cubicBezTo>
                  <a:pt x="727788" y="3110"/>
                  <a:pt x="765396" y="3774"/>
                  <a:pt x="802433" y="9330"/>
                </a:cubicBezTo>
                <a:cubicBezTo>
                  <a:pt x="827797" y="13135"/>
                  <a:pt x="851870" y="23265"/>
                  <a:pt x="877078" y="27992"/>
                </a:cubicBezTo>
                <a:cubicBezTo>
                  <a:pt x="901724" y="32613"/>
                  <a:pt x="926868" y="34008"/>
                  <a:pt x="951723" y="37322"/>
                </a:cubicBezTo>
                <a:cubicBezTo>
                  <a:pt x="1041501" y="49292"/>
                  <a:pt x="989962" y="46653"/>
                  <a:pt x="1073021" y="4665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FB08C9-F496-4ED5-B6CD-C89850829765}"/>
              </a:ext>
            </a:extLst>
          </p:cNvPr>
          <p:cNvSpPr/>
          <p:nvPr/>
        </p:nvSpPr>
        <p:spPr bwMode="auto">
          <a:xfrm>
            <a:off x="2080727" y="4552682"/>
            <a:ext cx="989044" cy="65971"/>
          </a:xfrm>
          <a:custGeom>
            <a:avLst/>
            <a:gdLst>
              <a:gd name="connsiteX0" fmla="*/ 0 w 989044"/>
              <a:gd name="connsiteY0" fmla="*/ 19318 h 65971"/>
              <a:gd name="connsiteX1" fmla="*/ 93306 w 989044"/>
              <a:gd name="connsiteY1" fmla="*/ 28649 h 65971"/>
              <a:gd name="connsiteX2" fmla="*/ 307910 w 989044"/>
              <a:gd name="connsiteY2" fmla="*/ 56640 h 65971"/>
              <a:gd name="connsiteX3" fmla="*/ 391885 w 989044"/>
              <a:gd name="connsiteY3" fmla="*/ 65971 h 65971"/>
              <a:gd name="connsiteX4" fmla="*/ 466530 w 989044"/>
              <a:gd name="connsiteY4" fmla="*/ 56640 h 65971"/>
              <a:gd name="connsiteX5" fmla="*/ 522514 w 989044"/>
              <a:gd name="connsiteY5" fmla="*/ 657 h 65971"/>
              <a:gd name="connsiteX6" fmla="*/ 597159 w 989044"/>
              <a:gd name="connsiteY6" fmla="*/ 19318 h 65971"/>
              <a:gd name="connsiteX7" fmla="*/ 765110 w 989044"/>
              <a:gd name="connsiteY7" fmla="*/ 9987 h 65971"/>
              <a:gd name="connsiteX8" fmla="*/ 933061 w 989044"/>
              <a:gd name="connsiteY8" fmla="*/ 19318 h 65971"/>
              <a:gd name="connsiteX9" fmla="*/ 989044 w 989044"/>
              <a:gd name="connsiteY9" fmla="*/ 19318 h 6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9044" h="65971">
                <a:moveTo>
                  <a:pt x="0" y="19318"/>
                </a:moveTo>
                <a:cubicBezTo>
                  <a:pt x="116406" y="65880"/>
                  <a:pt x="-21875" y="20422"/>
                  <a:pt x="93306" y="28649"/>
                </a:cubicBezTo>
                <a:cubicBezTo>
                  <a:pt x="165263" y="33789"/>
                  <a:pt x="236326" y="47692"/>
                  <a:pt x="307910" y="56640"/>
                </a:cubicBezTo>
                <a:cubicBezTo>
                  <a:pt x="335856" y="60133"/>
                  <a:pt x="363893" y="62861"/>
                  <a:pt x="391885" y="65971"/>
                </a:cubicBezTo>
                <a:cubicBezTo>
                  <a:pt x="416767" y="62861"/>
                  <a:pt x="444102" y="67854"/>
                  <a:pt x="466530" y="56640"/>
                </a:cubicBezTo>
                <a:cubicBezTo>
                  <a:pt x="490135" y="44838"/>
                  <a:pt x="498489" y="11578"/>
                  <a:pt x="522514" y="657"/>
                </a:cubicBezTo>
                <a:cubicBezTo>
                  <a:pt x="532043" y="-3674"/>
                  <a:pt x="583127" y="14640"/>
                  <a:pt x="597159" y="19318"/>
                </a:cubicBezTo>
                <a:cubicBezTo>
                  <a:pt x="653143" y="16208"/>
                  <a:pt x="709040" y="9987"/>
                  <a:pt x="765110" y="9987"/>
                </a:cubicBezTo>
                <a:cubicBezTo>
                  <a:pt x="821180" y="9987"/>
                  <a:pt x="877040" y="16984"/>
                  <a:pt x="933061" y="19318"/>
                </a:cubicBezTo>
                <a:cubicBezTo>
                  <a:pt x="951706" y="20095"/>
                  <a:pt x="970383" y="19318"/>
                  <a:pt x="989044" y="19318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7CE7B09-D642-4041-BAC8-5167CD4C2E47}"/>
              </a:ext>
            </a:extLst>
          </p:cNvPr>
          <p:cNvSpPr/>
          <p:nvPr/>
        </p:nvSpPr>
        <p:spPr bwMode="auto">
          <a:xfrm>
            <a:off x="4049486" y="4553339"/>
            <a:ext cx="466530" cy="46857"/>
          </a:xfrm>
          <a:custGeom>
            <a:avLst/>
            <a:gdLst>
              <a:gd name="connsiteX0" fmla="*/ 0 w 466530"/>
              <a:gd name="connsiteY0" fmla="*/ 37322 h 46857"/>
              <a:gd name="connsiteX1" fmla="*/ 83975 w 466530"/>
              <a:gd name="connsiteY1" fmla="*/ 46653 h 46857"/>
              <a:gd name="connsiteX2" fmla="*/ 401216 w 466530"/>
              <a:gd name="connsiteY2" fmla="*/ 0 h 46857"/>
              <a:gd name="connsiteX3" fmla="*/ 466530 w 466530"/>
              <a:gd name="connsiteY3" fmla="*/ 9330 h 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30" h="46857">
                <a:moveTo>
                  <a:pt x="0" y="37322"/>
                </a:moveTo>
                <a:cubicBezTo>
                  <a:pt x="27992" y="40432"/>
                  <a:pt x="55854" y="48215"/>
                  <a:pt x="83975" y="46653"/>
                </a:cubicBezTo>
                <a:cubicBezTo>
                  <a:pt x="292162" y="35087"/>
                  <a:pt x="272413" y="36801"/>
                  <a:pt x="401216" y="0"/>
                </a:cubicBezTo>
                <a:cubicBezTo>
                  <a:pt x="441010" y="13264"/>
                  <a:pt x="419373" y="9330"/>
                  <a:pt x="466530" y="93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CE7290D-B702-489E-9A58-FDA5E13C8FB4}"/>
              </a:ext>
            </a:extLst>
          </p:cNvPr>
          <p:cNvSpPr/>
          <p:nvPr/>
        </p:nvSpPr>
        <p:spPr bwMode="auto">
          <a:xfrm>
            <a:off x="2388637" y="4841312"/>
            <a:ext cx="634481" cy="55771"/>
          </a:xfrm>
          <a:custGeom>
            <a:avLst/>
            <a:gdLst>
              <a:gd name="connsiteX0" fmla="*/ 0 w 634481"/>
              <a:gd name="connsiteY0" fmla="*/ 19937 h 55771"/>
              <a:gd name="connsiteX1" fmla="*/ 46653 w 634481"/>
              <a:gd name="connsiteY1" fmla="*/ 38598 h 55771"/>
              <a:gd name="connsiteX2" fmla="*/ 335902 w 634481"/>
              <a:gd name="connsiteY2" fmla="*/ 29268 h 55771"/>
              <a:gd name="connsiteX3" fmla="*/ 634481 w 634481"/>
              <a:gd name="connsiteY3" fmla="*/ 1276 h 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1" h="55771">
                <a:moveTo>
                  <a:pt x="0" y="19937"/>
                </a:moveTo>
                <a:cubicBezTo>
                  <a:pt x="15551" y="26157"/>
                  <a:pt x="30971" y="32717"/>
                  <a:pt x="46653" y="38598"/>
                </a:cubicBezTo>
                <a:cubicBezTo>
                  <a:pt x="147131" y="76278"/>
                  <a:pt x="156626" y="42073"/>
                  <a:pt x="335902" y="29268"/>
                </a:cubicBezTo>
                <a:cubicBezTo>
                  <a:pt x="527708" y="-9093"/>
                  <a:pt x="428284" y="1276"/>
                  <a:pt x="634481" y="1276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FC6EAE1-5926-409F-ABB4-D65C51B465BD}"/>
              </a:ext>
            </a:extLst>
          </p:cNvPr>
          <p:cNvSpPr/>
          <p:nvPr/>
        </p:nvSpPr>
        <p:spPr bwMode="auto">
          <a:xfrm>
            <a:off x="1352939" y="5057192"/>
            <a:ext cx="811763" cy="86165"/>
          </a:xfrm>
          <a:custGeom>
            <a:avLst/>
            <a:gdLst>
              <a:gd name="connsiteX0" fmla="*/ 0 w 811763"/>
              <a:gd name="connsiteY0" fmla="*/ 74645 h 86165"/>
              <a:gd name="connsiteX1" fmla="*/ 261257 w 811763"/>
              <a:gd name="connsiteY1" fmla="*/ 74645 h 86165"/>
              <a:gd name="connsiteX2" fmla="*/ 298579 w 811763"/>
              <a:gd name="connsiteY2" fmla="*/ 46653 h 86165"/>
              <a:gd name="connsiteX3" fmla="*/ 326571 w 811763"/>
              <a:gd name="connsiteY3" fmla="*/ 27992 h 86165"/>
              <a:gd name="connsiteX4" fmla="*/ 438539 w 811763"/>
              <a:gd name="connsiteY4" fmla="*/ 37322 h 86165"/>
              <a:gd name="connsiteX5" fmla="*/ 578498 w 811763"/>
              <a:gd name="connsiteY5" fmla="*/ 0 h 86165"/>
              <a:gd name="connsiteX6" fmla="*/ 662473 w 811763"/>
              <a:gd name="connsiteY6" fmla="*/ 18661 h 86165"/>
              <a:gd name="connsiteX7" fmla="*/ 727788 w 811763"/>
              <a:gd name="connsiteY7" fmla="*/ 46653 h 86165"/>
              <a:gd name="connsiteX8" fmla="*/ 811763 w 811763"/>
              <a:gd name="connsiteY8" fmla="*/ 46653 h 8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763" h="86165">
                <a:moveTo>
                  <a:pt x="0" y="74645"/>
                </a:moveTo>
                <a:cubicBezTo>
                  <a:pt x="99353" y="84580"/>
                  <a:pt x="151330" y="94631"/>
                  <a:pt x="261257" y="74645"/>
                </a:cubicBezTo>
                <a:cubicBezTo>
                  <a:pt x="276557" y="71863"/>
                  <a:pt x="285925" y="55692"/>
                  <a:pt x="298579" y="46653"/>
                </a:cubicBezTo>
                <a:cubicBezTo>
                  <a:pt x="307704" y="40135"/>
                  <a:pt x="317240" y="34212"/>
                  <a:pt x="326571" y="27992"/>
                </a:cubicBezTo>
                <a:cubicBezTo>
                  <a:pt x="363894" y="31102"/>
                  <a:pt x="401316" y="41458"/>
                  <a:pt x="438539" y="37322"/>
                </a:cubicBezTo>
                <a:cubicBezTo>
                  <a:pt x="486527" y="31990"/>
                  <a:pt x="578498" y="0"/>
                  <a:pt x="578498" y="0"/>
                </a:cubicBezTo>
                <a:cubicBezTo>
                  <a:pt x="591174" y="2535"/>
                  <a:pt x="647407" y="13011"/>
                  <a:pt x="662473" y="18661"/>
                </a:cubicBezTo>
                <a:cubicBezTo>
                  <a:pt x="678428" y="24644"/>
                  <a:pt x="707931" y="44998"/>
                  <a:pt x="727788" y="46653"/>
                </a:cubicBezTo>
                <a:cubicBezTo>
                  <a:pt x="755683" y="48978"/>
                  <a:pt x="783771" y="46653"/>
                  <a:pt x="811763" y="4665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72D9925-0E5B-4A20-AB67-3D5A4FCA76CC}"/>
              </a:ext>
            </a:extLst>
          </p:cNvPr>
          <p:cNvSpPr/>
          <p:nvPr/>
        </p:nvSpPr>
        <p:spPr bwMode="auto">
          <a:xfrm>
            <a:off x="2397967" y="5085184"/>
            <a:ext cx="2425960" cy="158620"/>
          </a:xfrm>
          <a:custGeom>
            <a:avLst/>
            <a:gdLst>
              <a:gd name="connsiteX0" fmla="*/ 0 w 2425960"/>
              <a:gd name="connsiteY0" fmla="*/ 93306 h 158620"/>
              <a:gd name="connsiteX1" fmla="*/ 65315 w 2425960"/>
              <a:gd name="connsiteY1" fmla="*/ 111967 h 158620"/>
              <a:gd name="connsiteX2" fmla="*/ 139960 w 2425960"/>
              <a:gd name="connsiteY2" fmla="*/ 130628 h 158620"/>
              <a:gd name="connsiteX3" fmla="*/ 186613 w 2425960"/>
              <a:gd name="connsiteY3" fmla="*/ 149289 h 158620"/>
              <a:gd name="connsiteX4" fmla="*/ 214604 w 2425960"/>
              <a:gd name="connsiteY4" fmla="*/ 158620 h 158620"/>
              <a:gd name="connsiteX5" fmla="*/ 289249 w 2425960"/>
              <a:gd name="connsiteY5" fmla="*/ 111967 h 158620"/>
              <a:gd name="connsiteX6" fmla="*/ 354564 w 2425960"/>
              <a:gd name="connsiteY6" fmla="*/ 55983 h 158620"/>
              <a:gd name="connsiteX7" fmla="*/ 391886 w 2425960"/>
              <a:gd name="connsiteY7" fmla="*/ 46653 h 158620"/>
              <a:gd name="connsiteX8" fmla="*/ 569168 w 2425960"/>
              <a:gd name="connsiteY8" fmla="*/ 83975 h 158620"/>
              <a:gd name="connsiteX9" fmla="*/ 643813 w 2425960"/>
              <a:gd name="connsiteY9" fmla="*/ 102636 h 158620"/>
              <a:gd name="connsiteX10" fmla="*/ 755780 w 2425960"/>
              <a:gd name="connsiteY10" fmla="*/ 74645 h 158620"/>
              <a:gd name="connsiteX11" fmla="*/ 830425 w 2425960"/>
              <a:gd name="connsiteY11" fmla="*/ 102636 h 158620"/>
              <a:gd name="connsiteX12" fmla="*/ 961053 w 2425960"/>
              <a:gd name="connsiteY12" fmla="*/ 111967 h 158620"/>
              <a:gd name="connsiteX13" fmla="*/ 1063690 w 2425960"/>
              <a:gd name="connsiteY13" fmla="*/ 93306 h 158620"/>
              <a:gd name="connsiteX14" fmla="*/ 1184988 w 2425960"/>
              <a:gd name="connsiteY14" fmla="*/ 65314 h 158620"/>
              <a:gd name="connsiteX15" fmla="*/ 1259633 w 2425960"/>
              <a:gd name="connsiteY15" fmla="*/ 18661 h 158620"/>
              <a:gd name="connsiteX16" fmla="*/ 1455576 w 2425960"/>
              <a:gd name="connsiteY16" fmla="*/ 55983 h 158620"/>
              <a:gd name="connsiteX17" fmla="*/ 1567543 w 2425960"/>
              <a:gd name="connsiteY17" fmla="*/ 83975 h 158620"/>
              <a:gd name="connsiteX18" fmla="*/ 1819470 w 2425960"/>
              <a:gd name="connsiteY18" fmla="*/ 46653 h 158620"/>
              <a:gd name="connsiteX19" fmla="*/ 1884784 w 2425960"/>
              <a:gd name="connsiteY19" fmla="*/ 18661 h 158620"/>
              <a:gd name="connsiteX20" fmla="*/ 1978090 w 2425960"/>
              <a:gd name="connsiteY20" fmla="*/ 9330 h 158620"/>
              <a:gd name="connsiteX21" fmla="*/ 2211355 w 2425960"/>
              <a:gd name="connsiteY21" fmla="*/ 0 h 158620"/>
              <a:gd name="connsiteX22" fmla="*/ 2425960 w 2425960"/>
              <a:gd name="connsiteY22" fmla="*/ 37322 h 15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25960" h="158620">
                <a:moveTo>
                  <a:pt x="0" y="93306"/>
                </a:moveTo>
                <a:lnTo>
                  <a:pt x="65315" y="111967"/>
                </a:lnTo>
                <a:cubicBezTo>
                  <a:pt x="90096" y="118575"/>
                  <a:pt x="115447" y="123086"/>
                  <a:pt x="139960" y="130628"/>
                </a:cubicBezTo>
                <a:cubicBezTo>
                  <a:pt x="155968" y="135554"/>
                  <a:pt x="170931" y="143408"/>
                  <a:pt x="186613" y="149289"/>
                </a:cubicBezTo>
                <a:cubicBezTo>
                  <a:pt x="195822" y="152742"/>
                  <a:pt x="205274" y="155510"/>
                  <a:pt x="214604" y="158620"/>
                </a:cubicBezTo>
                <a:cubicBezTo>
                  <a:pt x="221103" y="154721"/>
                  <a:pt x="276942" y="122222"/>
                  <a:pt x="289249" y="111967"/>
                </a:cubicBezTo>
                <a:cubicBezTo>
                  <a:pt x="317262" y="88623"/>
                  <a:pt x="319619" y="73455"/>
                  <a:pt x="354564" y="55983"/>
                </a:cubicBezTo>
                <a:cubicBezTo>
                  <a:pt x="366034" y="50248"/>
                  <a:pt x="379445" y="49763"/>
                  <a:pt x="391886" y="46653"/>
                </a:cubicBezTo>
                <a:cubicBezTo>
                  <a:pt x="466219" y="61520"/>
                  <a:pt x="496802" y="66948"/>
                  <a:pt x="569168" y="83975"/>
                </a:cubicBezTo>
                <a:cubicBezTo>
                  <a:pt x="594134" y="89849"/>
                  <a:pt x="618931" y="96416"/>
                  <a:pt x="643813" y="102636"/>
                </a:cubicBezTo>
                <a:cubicBezTo>
                  <a:pt x="681135" y="93306"/>
                  <a:pt x="717309" y="74645"/>
                  <a:pt x="755780" y="74645"/>
                </a:cubicBezTo>
                <a:cubicBezTo>
                  <a:pt x="782354" y="74645"/>
                  <a:pt x="804280" y="97882"/>
                  <a:pt x="830425" y="102636"/>
                </a:cubicBezTo>
                <a:cubicBezTo>
                  <a:pt x="873374" y="110445"/>
                  <a:pt x="917510" y="108857"/>
                  <a:pt x="961053" y="111967"/>
                </a:cubicBezTo>
                <a:lnTo>
                  <a:pt x="1063690" y="93306"/>
                </a:lnTo>
                <a:cubicBezTo>
                  <a:pt x="1117314" y="82581"/>
                  <a:pt x="1139019" y="76807"/>
                  <a:pt x="1184988" y="65314"/>
                </a:cubicBezTo>
                <a:cubicBezTo>
                  <a:pt x="1193411" y="58997"/>
                  <a:pt x="1244202" y="17427"/>
                  <a:pt x="1259633" y="18661"/>
                </a:cubicBezTo>
                <a:cubicBezTo>
                  <a:pt x="1325910" y="23963"/>
                  <a:pt x="1389992" y="45052"/>
                  <a:pt x="1455576" y="55983"/>
                </a:cubicBezTo>
                <a:cubicBezTo>
                  <a:pt x="1530963" y="68548"/>
                  <a:pt x="1493612" y="59331"/>
                  <a:pt x="1567543" y="83975"/>
                </a:cubicBezTo>
                <a:cubicBezTo>
                  <a:pt x="1687359" y="75417"/>
                  <a:pt x="1705258" y="80917"/>
                  <a:pt x="1819470" y="46653"/>
                </a:cubicBezTo>
                <a:cubicBezTo>
                  <a:pt x="1842158" y="39847"/>
                  <a:pt x="1861727" y="24086"/>
                  <a:pt x="1884784" y="18661"/>
                </a:cubicBezTo>
                <a:cubicBezTo>
                  <a:pt x="1915210" y="11502"/>
                  <a:pt x="1946884" y="11113"/>
                  <a:pt x="1978090" y="9330"/>
                </a:cubicBezTo>
                <a:cubicBezTo>
                  <a:pt x="2055780" y="4891"/>
                  <a:pt x="2133600" y="3110"/>
                  <a:pt x="2211355" y="0"/>
                </a:cubicBezTo>
                <a:lnTo>
                  <a:pt x="2425960" y="37322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。权利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+mn-ea"/>
                <a:ea typeface="+mn-ea"/>
              </a:rPr>
              <a:t>要求书</a:t>
            </a: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3086E-8EA5-491B-8499-EA408B4B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70" y="836613"/>
            <a:ext cx="6818111" cy="602138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F4BEB6-0E86-4C2B-9B38-91DFA31AE862}"/>
              </a:ext>
            </a:extLst>
          </p:cNvPr>
          <p:cNvCxnSpPr>
            <a:cxnSpLocks/>
          </p:cNvCxnSpPr>
          <p:nvPr/>
        </p:nvCxnSpPr>
        <p:spPr bwMode="auto">
          <a:xfrm>
            <a:off x="5580112" y="1628800"/>
            <a:ext cx="16561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7428851-87E9-4887-B540-A842532262D2}"/>
              </a:ext>
            </a:extLst>
          </p:cNvPr>
          <p:cNvCxnSpPr>
            <a:cxnSpLocks/>
          </p:cNvCxnSpPr>
          <p:nvPr/>
        </p:nvCxnSpPr>
        <p:spPr bwMode="auto">
          <a:xfrm>
            <a:off x="7740352" y="3068960"/>
            <a:ext cx="11521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5CC21F-AD28-46D8-9209-0EC0B5EE5996}"/>
              </a:ext>
            </a:extLst>
          </p:cNvPr>
          <p:cNvCxnSpPr>
            <a:cxnSpLocks/>
          </p:cNvCxnSpPr>
          <p:nvPr/>
        </p:nvCxnSpPr>
        <p:spPr bwMode="auto">
          <a:xfrm>
            <a:off x="3131840" y="3356992"/>
            <a:ext cx="22322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C69246-5961-4018-B1BB-257A331B4A0A}"/>
              </a:ext>
            </a:extLst>
          </p:cNvPr>
          <p:cNvCxnSpPr>
            <a:cxnSpLocks/>
          </p:cNvCxnSpPr>
          <p:nvPr/>
        </p:nvCxnSpPr>
        <p:spPr bwMode="auto">
          <a:xfrm>
            <a:off x="7596336" y="4834476"/>
            <a:ext cx="141172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DFA0A6E-3069-4D88-9DA0-52DF08902B2C}"/>
              </a:ext>
            </a:extLst>
          </p:cNvPr>
          <p:cNvCxnSpPr>
            <a:cxnSpLocks/>
          </p:cNvCxnSpPr>
          <p:nvPr/>
        </p:nvCxnSpPr>
        <p:spPr bwMode="auto">
          <a:xfrm>
            <a:off x="8820472" y="5589240"/>
            <a:ext cx="1875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177C27-8104-4FD4-B6EF-EDDC37EAB365}"/>
              </a:ext>
            </a:extLst>
          </p:cNvPr>
          <p:cNvCxnSpPr>
            <a:cxnSpLocks/>
          </p:cNvCxnSpPr>
          <p:nvPr/>
        </p:nvCxnSpPr>
        <p:spPr bwMode="auto">
          <a:xfrm>
            <a:off x="2425979" y="5851919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839372-C293-4BE7-AFF2-526C2055DAC6}"/>
              </a:ext>
            </a:extLst>
          </p:cNvPr>
          <p:cNvCxnSpPr>
            <a:cxnSpLocks/>
          </p:cNvCxnSpPr>
          <p:nvPr/>
        </p:nvCxnSpPr>
        <p:spPr bwMode="auto">
          <a:xfrm>
            <a:off x="2843808" y="6825024"/>
            <a:ext cx="7920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778D6C0-8888-4F7B-87FB-EBC4A21F7E14}"/>
              </a:ext>
            </a:extLst>
          </p:cNvPr>
          <p:cNvCxnSpPr>
            <a:cxnSpLocks/>
          </p:cNvCxnSpPr>
          <p:nvPr/>
        </p:nvCxnSpPr>
        <p:spPr bwMode="auto">
          <a:xfrm>
            <a:off x="5436096" y="6597352"/>
            <a:ext cx="28803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09785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0MzQwNDM3NzMyOTAwZGViMTFjZmY0M2U4NTllMz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6ed4ce-b854-469d-b9ce-25063409b23b}"/>
  <p:tag name="TABLE_ENDDRAG_ORIGIN_RECT" val="700*386"/>
  <p:tag name="TABLE_ENDDRAG_RECT" val="12*156*700*3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heme/theme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Designs\Notebook.pot</Template>
  <TotalTime>1771</TotalTime>
  <Words>1141</Words>
  <Application>Microsoft Office PowerPoint</Application>
  <PresentationFormat>全屏显示(4:3)</PresentationFormat>
  <Paragraphs>210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-apple-system</vt:lpstr>
      <vt:lpstr>Helvetica Neue</vt:lpstr>
      <vt:lpstr>仿宋</vt:lpstr>
      <vt:lpstr>黑体</vt:lpstr>
      <vt:lpstr>华文楷体</vt:lpstr>
      <vt:lpstr>华文新魏</vt:lpstr>
      <vt:lpstr>楷体_GB2312</vt:lpstr>
      <vt:lpstr>宋体</vt:lpstr>
      <vt:lpstr>Arial</vt:lpstr>
      <vt:lpstr>Arial Black</vt:lpstr>
      <vt:lpstr>Calibri</vt:lpstr>
      <vt:lpstr>Times New Roman</vt:lpstr>
      <vt:lpstr>Notebook</vt:lpstr>
      <vt:lpstr>《专业写作与口头表达》</vt:lpstr>
      <vt:lpstr>Dataset and Code (Pytorch) for Histopathological Image Analysis </vt:lpstr>
      <vt:lpstr>A whole slide</vt:lpstr>
      <vt:lpstr>课时安排</vt:lpstr>
      <vt:lpstr>课程网站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 作业</vt:lpstr>
      <vt:lpstr>第五章 作业</vt:lpstr>
    </vt:vector>
  </TitlesOfParts>
  <Company>dna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电子系统RF与天线</dc:title>
  <dc:creator>yyw</dc:creator>
  <cp:lastModifiedBy>qi jin</cp:lastModifiedBy>
  <cp:revision>868</cp:revision>
  <dcterms:created xsi:type="dcterms:W3CDTF">2005-02-24T04:03:00Z</dcterms:created>
  <dcterms:modified xsi:type="dcterms:W3CDTF">2023-03-23T13:50:29Z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AA8AA0B6B5DD44498CAA86539901644B</vt:lpwstr>
  </property>
  <property fmtid="{D5CDD505-2E9C-101B-9397-08002B2CF9AE}" pid="3" name="KSOProductBuildVer">
    <vt:lpwstr>2052-11.1.0.11744</vt:lpwstr>
  </property>
  <property fmtid="{D5CDD505-2E9C-101B-9397-08002B2CF9AE}" pid="4" name="KSOSaveFontToCloudKey">
    <vt:lpwstr>13076337_cloud</vt:lpwstr>
  </property>
</Properties>
</file>